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992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321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707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920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72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0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468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3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765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028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984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BECBD-0BD3-482E-9FAC-B71F53A790F5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BEB9-5BF2-4177-BA16-0F4A24E05E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43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04544" y="2206117"/>
            <a:ext cx="9314688" cy="1325563"/>
          </a:xfrm>
        </p:spPr>
        <p:txBody>
          <a:bodyPr/>
          <a:lstStyle/>
          <a:p>
            <a:pPr algn="ctr"/>
            <a:r>
              <a:rPr lang="pl-PL" b="1" dirty="0" smtClean="0">
                <a:latin typeface="+mn-lt"/>
              </a:rPr>
              <a:t>Opracowywanie dokumentów - wstęp</a:t>
            </a:r>
            <a:endParaRPr lang="pl-PL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10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938784" y="243203"/>
            <a:ext cx="1039977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b="1" kern="150" dirty="0" smtClean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Formatowanie</a:t>
            </a:r>
            <a:r>
              <a:rPr lang="pl-PL" kern="150" dirty="0" smtClean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Arial" panose="020B0604020202020204" pitchFamily="34" charset="0"/>
              </a:rPr>
              <a:t>Przekształcanie wyglądu dokumentu tekstowego w programie - najczęściej w edytorze tekstu.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zmiana cech </a:t>
            </a:r>
            <a:r>
              <a:rPr lang="pl-PL" strike="noStrike" kern="150" dirty="0" smtClean="0">
                <a:effectLst/>
                <a:uFill>
                  <a:solidFill>
                    <a:srgbClr val="000000"/>
                  </a:solidFill>
                </a:uFill>
                <a:ea typeface="SimSun" panose="02010600030101010101" pitchFamily="2" charset="-122"/>
                <a:cs typeface="Mangal" panose="02040503050203030202" pitchFamily="18" charset="0"/>
              </a:rPr>
              <a:t>czcionki,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zmiana </a:t>
            </a:r>
            <a:r>
              <a:rPr lang="pl-PL" strike="noStrike" kern="150" dirty="0" smtClean="0">
                <a:effectLst/>
                <a:uFill>
                  <a:solidFill>
                    <a:srgbClr val="000000"/>
                  </a:solidFill>
                </a:uFill>
                <a:ea typeface="SimSun" panose="02010600030101010101" pitchFamily="2" charset="-122"/>
                <a:cs typeface="Mangal" panose="02040503050203030202" pitchFamily="18" charset="0"/>
              </a:rPr>
              <a:t>kroju pisma,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zmiana </a:t>
            </a:r>
            <a:r>
              <a:rPr lang="pl-PL" strike="noStrike" kern="150" dirty="0" smtClean="0">
                <a:effectLst/>
                <a:uFill>
                  <a:solidFill>
                    <a:srgbClr val="000000"/>
                  </a:solidFill>
                </a:uFill>
                <a:ea typeface="SimSun" panose="02010600030101010101" pitchFamily="2" charset="-122"/>
                <a:cs typeface="Mangal" panose="02040503050203030202" pitchFamily="18" charset="0"/>
              </a:rPr>
              <a:t>stopnia pisma</a:t>
            </a: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(wielkości),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zastosowanie </a:t>
            </a:r>
            <a:r>
              <a:rPr lang="pl-PL" strike="noStrike" kern="150" dirty="0" smtClean="0">
                <a:effectLst/>
                <a:uFill>
                  <a:solidFill>
                    <a:srgbClr val="000000"/>
                  </a:solidFill>
                </a:uFill>
                <a:ea typeface="SimSun" panose="02010600030101010101" pitchFamily="2" charset="-122"/>
                <a:cs typeface="Mangal" panose="02040503050203030202" pitchFamily="18" charset="0"/>
              </a:rPr>
              <a:t>odmiany pisma</a:t>
            </a: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(pogrubienie, kursywa, podkreślenie itd.),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zmiana koloru,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ustawienie </a:t>
            </a:r>
            <a:r>
              <a:rPr lang="pl-PL" strike="noStrike" kern="150" dirty="0" smtClean="0">
                <a:effectLst/>
                <a:uFill>
                  <a:solidFill>
                    <a:srgbClr val="000000"/>
                  </a:solidFill>
                </a:uFill>
                <a:ea typeface="SimSun" panose="02010600030101010101" pitchFamily="2" charset="-122"/>
                <a:cs typeface="Mangal" panose="02040503050203030202" pitchFamily="18" charset="0"/>
              </a:rPr>
              <a:t>marginesów</a:t>
            </a: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i strony,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strike="noStrike" kern="150" dirty="0" smtClean="0">
                <a:effectLst/>
                <a:uFill>
                  <a:solidFill>
                    <a:srgbClr val="000000"/>
                  </a:solidFill>
                </a:uFill>
                <a:ea typeface="SimSun" panose="02010600030101010101" pitchFamily="2" charset="-122"/>
                <a:cs typeface="Mangal" panose="02040503050203030202" pitchFamily="18" charset="0"/>
              </a:rPr>
              <a:t>wyrównanie tekstu,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utworzenie </a:t>
            </a:r>
            <a:r>
              <a:rPr lang="pl-PL" strike="noStrike" kern="150" dirty="0" smtClean="0">
                <a:effectLst/>
                <a:uFill>
                  <a:solidFill>
                    <a:srgbClr val="000000"/>
                  </a:solidFill>
                </a:uFill>
                <a:ea typeface="SimSun" panose="02010600030101010101" pitchFamily="2" charset="-122"/>
                <a:cs typeface="Mangal" panose="02040503050203030202" pitchFamily="18" charset="0"/>
              </a:rPr>
              <a:t>tabel</a:t>
            </a: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, list, kolumn, wcięć itd.,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przypisanie stylu,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dodanie hiperłączy.</a:t>
            </a: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pl-PL" b="1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Redagowanie </a:t>
            </a:r>
          </a:p>
          <a:p>
            <a:pPr>
              <a:spcAft>
                <a:spcPts val="0"/>
              </a:spcAft>
            </a:pPr>
            <a:r>
              <a:rPr lang="pl-PL" kern="150" dirty="0" smtClean="0">
                <a:solidFill>
                  <a:srgbClr val="222222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Merytoryczne i stylistyczne opracowanie tekstu, </a:t>
            </a:r>
            <a:r>
              <a:rPr lang="pl-PL" kern="150" dirty="0" smtClean="0">
                <a:solidFill>
                  <a:srgbClr val="000000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rozwiązywanie technicznych problemów opracowywania tekstu.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pl-PL" kern="150" dirty="0" smtClean="0">
                <a:solidFill>
                  <a:srgbClr val="000000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solidFill>
                  <a:srgbClr val="000000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podział na akapity i ich formatowanie, 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solidFill>
                  <a:srgbClr val="000000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układ tekstu na stronie, 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solidFill>
                  <a:srgbClr val="000000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dobór kroju pisma, 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solidFill>
                  <a:srgbClr val="000000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numerowanie stron.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6695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438912" y="148471"/>
            <a:ext cx="1150924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b="1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Zasady redagowania tekstu w Word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wstawiać między wyrazami 1 spację,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wstawiać spacje zawsze po znaku interpunkcyjnym, nigdy przed nimi,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nie oddzielać nawiasów lub cudzysłowów spacjami od tekst, który jest w nich ujęty; tekst powinien być zawsze ,,przyklejony" do nawiasu lub cudzysłowów,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dostosować formatowanie tekstu do jego przeznaczenia,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najpierw wprowadzamy tekst, a na końcu go formatujemy,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zadnia rozpoczynać dużą literą,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sposoby wyrównywania tekstu: </a:t>
            </a: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l-PL" kern="150" dirty="0" smtClean="0">
                <a:effectLst/>
                <a:ea typeface="SimSun" panose="02010600030101010101" pitchFamily="2" charset="-122"/>
                <a:cs typeface="Courier New" panose="02070309020205020404" pitchFamily="49" charset="0"/>
              </a:rPr>
              <a:t>justowanie (do lewej i prawej) – powinno się stosować dla zasadniczego tekstu,</a:t>
            </a: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l-PL" kern="150" dirty="0" smtClean="0">
                <a:effectLst/>
                <a:ea typeface="SimSun" panose="02010600030101010101" pitchFamily="2" charset="-122"/>
                <a:cs typeface="Courier New" panose="02070309020205020404" pitchFamily="49" charset="0"/>
              </a:rPr>
              <a:t>do lewej – przy wyliczaniu,</a:t>
            </a: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l-PL" kern="150" dirty="0" smtClean="0">
                <a:effectLst/>
                <a:ea typeface="SimSun" panose="02010600030101010101" pitchFamily="2" charset="-122"/>
                <a:cs typeface="Courier New" panose="02070309020205020404" pitchFamily="49" charset="0"/>
              </a:rPr>
              <a:t>do prawej – np. dla zapisu daty,</a:t>
            </a: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l-PL" kern="150" dirty="0" smtClean="0">
                <a:effectLst/>
                <a:ea typeface="SimSun" panose="02010600030101010101" pitchFamily="2" charset="-122"/>
                <a:cs typeface="Courier New" panose="02070309020205020404" pitchFamily="49" charset="0"/>
              </a:rPr>
              <a:t>do środka (centrowanie) – dla tytułów, nagłówków. 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"/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nie należy naciskać klawisza Enter na końcu każdego wiersza tekstu.</a:t>
            </a: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pl-PL" b="1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Przypisy</a:t>
            </a: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>
              <a:spcAft>
                <a:spcPts val="0"/>
              </a:spcAft>
            </a:pP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pl-PL" kern="150" dirty="0">
                <a:ea typeface="SimSun" panose="02010600030101010101" pitchFamily="2" charset="-122"/>
                <a:cs typeface="Mangal" panose="02040503050203030202" pitchFamily="18" charset="0"/>
              </a:rPr>
              <a:t>W</a:t>
            </a: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ydzielone fragmenty tekstu w publikacji, powiązane z tekstem głównym za pomocą odsyłaczy. </a:t>
            </a: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Odnoszą się do poszczególnych wyrazów, zwrotów i fragmentów tekstu głównego.</a:t>
            </a: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W przypisach zawarte są zazwyczaj komentarze, dygresje, objaśnienia terminów fachowych, dane biograficzne, informacje o mniej istotnych zjawiskach, wydarzeniach, poglądach czy problemach, często też informacje o innych pracach. </a:t>
            </a:r>
          </a:p>
          <a:p>
            <a:pPr>
              <a:spcAft>
                <a:spcPts val="0"/>
              </a:spcAft>
            </a:pPr>
            <a:r>
              <a:rPr lang="pl-PL" kern="150" dirty="0" smtClean="0">
                <a:effectLst/>
                <a:ea typeface="SimSun" panose="02010600030101010101" pitchFamily="2" charset="-122"/>
                <a:cs typeface="Mangal" panose="02040503050203030202" pitchFamily="18" charset="0"/>
              </a:rPr>
              <a:t>Przypisy są stosowane wszędzie tam, gdzie podaje się cytaty lub dane pochodzące z badań. Brak przypisu w takiej sytuacji traktuje się jako </a:t>
            </a:r>
            <a:r>
              <a:rPr lang="pl-PL" kern="150" dirty="0" smtClean="0">
                <a:effectLst/>
                <a:uFill>
                  <a:solidFill>
                    <a:srgbClr val="000000"/>
                  </a:solidFill>
                </a:uFill>
                <a:ea typeface="SimSun" panose="02010600030101010101" pitchFamily="2" charset="-122"/>
                <a:cs typeface="Arial" panose="020B0604020202020204" pitchFamily="34" charset="0"/>
              </a:rPr>
              <a:t>plagiat</a:t>
            </a:r>
            <a:endParaRPr lang="pl-PL" kern="150" dirty="0" smtClean="0">
              <a:effectLst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pl-PL" sz="1600" kern="150" dirty="0" smtClean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  <a:endParaRPr lang="pl-PL" sz="1600" kern="150" dirty="0">
              <a:effectLst/>
              <a:latin typeface="Liberation Serif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9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6448" y="1106297"/>
            <a:ext cx="11289792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000" b="1" dirty="0" smtClean="0"/>
              <a:t>Nagłówek i stopka</a:t>
            </a:r>
          </a:p>
          <a:p>
            <a:pPr marL="0" indent="0">
              <a:buNone/>
            </a:pPr>
            <a:r>
              <a:rPr lang="pl-PL" sz="2000" dirty="0" smtClean="0"/>
              <a:t>Odpowiednio górna i dolna część strony dokumentu, w której można umieścić treść lub inne obiekty (np. grafikę).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b="1" dirty="0" smtClean="0"/>
              <a:t>Styl tekstu</a:t>
            </a:r>
          </a:p>
          <a:p>
            <a:pPr marL="0" indent="0">
              <a:buNone/>
            </a:pPr>
            <a:r>
              <a:rPr lang="pl-PL" sz="2000" dirty="0" smtClean="0"/>
              <a:t>Zbiór parametrów formatowania tekstu (krój i rozmiar czcionki, odstęp między wierszami (interlinia), położenie tabulatorów i wielkość wcięć, sposób obramowania, sposób numerowania itp.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b="1" dirty="0" smtClean="0"/>
              <a:t>Akapit</a:t>
            </a:r>
          </a:p>
          <a:p>
            <a:pPr marL="0" indent="0">
              <a:buNone/>
            </a:pPr>
            <a:r>
              <a:rPr lang="pl-PL" sz="2000" dirty="0" smtClean="0"/>
              <a:t>Fragment tekstu pisany bez naciśnięcia klawisza Enter.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b="1" dirty="0" smtClean="0"/>
              <a:t>Odwołania</a:t>
            </a:r>
            <a:r>
              <a:rPr lang="pl-PL" sz="2000" dirty="0" smtClean="0"/>
              <a:t> </a:t>
            </a:r>
          </a:p>
          <a:p>
            <a:pPr marL="0" indent="0">
              <a:buNone/>
            </a:pPr>
            <a:r>
              <a:rPr lang="pl-PL" sz="2000" dirty="0" smtClean="0"/>
              <a:t>Umożliwiają przechodzenie do konkretnych fragmentów tekstu i obiektów w ramach jednego dokumentu.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7406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100</Words>
  <Application>Microsoft Office PowerPoint</Application>
  <PresentationFormat>Panoramiczny</PresentationFormat>
  <Paragraphs>58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Courier New</vt:lpstr>
      <vt:lpstr>Liberation Serif</vt:lpstr>
      <vt:lpstr>Mangal</vt:lpstr>
      <vt:lpstr>Times New Roman</vt:lpstr>
      <vt:lpstr>Wingdings</vt:lpstr>
      <vt:lpstr>Motyw pakietu Office</vt:lpstr>
      <vt:lpstr>Opracowywanie dokumentów - wstęp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THC</dc:creator>
  <cp:lastModifiedBy>THC</cp:lastModifiedBy>
  <cp:revision>5</cp:revision>
  <dcterms:created xsi:type="dcterms:W3CDTF">2019-09-24T18:33:27Z</dcterms:created>
  <dcterms:modified xsi:type="dcterms:W3CDTF">2019-09-24T19:03:30Z</dcterms:modified>
</cp:coreProperties>
</file>